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8" r:id="rId4"/>
    <p:sldId id="266" r:id="rId5"/>
    <p:sldId id="259" r:id="rId6"/>
    <p:sldId id="335" r:id="rId7"/>
    <p:sldId id="332" r:id="rId8"/>
    <p:sldId id="323" r:id="rId9"/>
    <p:sldId id="342" r:id="rId10"/>
    <p:sldId id="347" r:id="rId11"/>
    <p:sldId id="344" r:id="rId12"/>
    <p:sldId id="346" r:id="rId13"/>
    <p:sldId id="343" r:id="rId14"/>
    <p:sldId id="261" r:id="rId15"/>
    <p:sldId id="262" r:id="rId16"/>
    <p:sldId id="330" r:id="rId17"/>
    <p:sldId id="331" r:id="rId18"/>
    <p:sldId id="263" r:id="rId19"/>
    <p:sldId id="264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FF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87765" autoAdjust="0"/>
  </p:normalViewPr>
  <p:slideViewPr>
    <p:cSldViewPr snapToGrid="0">
      <p:cViewPr varScale="1">
        <p:scale>
          <a:sx n="80" d="100"/>
          <a:sy n="80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8319F-4BFC-4548-87D9-76D7218AB5E8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03B36-C97E-4D8A-B5EC-DA8F547723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752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FAFD2-BF0F-43DD-A3AB-B3DAF9C8A296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A948-98FB-4BD3-8BD7-907AD684F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9381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937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作者認為</a:t>
            </a:r>
            <a:r>
              <a:rPr lang="en-US" altLang="zh-TW" dirty="0"/>
              <a:t>rank</a:t>
            </a:r>
            <a:r>
              <a:rPr lang="zh-TW" altLang="en-US" dirty="0"/>
              <a:t>後的結果設門檻值來篩選會無法適用在所有文本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254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dirty="0">
                <a:solidFill>
                  <a:srgbClr val="FF0000"/>
                </a:solidFill>
              </a:rPr>
              <a:t>cross-entropy</a:t>
            </a:r>
            <a:r>
              <a:rPr lang="zh-TW" altLang="en-US" sz="1200" b="1" dirty="0">
                <a:solidFill>
                  <a:srgbClr val="FF0000"/>
                </a:solidFill>
              </a:rPr>
              <a:t> </a:t>
            </a:r>
            <a:r>
              <a:rPr lang="en-US" altLang="zh-TW" sz="1200" b="1" dirty="0">
                <a:solidFill>
                  <a:srgbClr val="FF0000"/>
                </a:solidFill>
              </a:rPr>
              <a:t>(mean)</a:t>
            </a:r>
            <a:r>
              <a:rPr lang="zh-TW" altLang="en-US" sz="1200" b="1" dirty="0">
                <a:solidFill>
                  <a:srgbClr val="FF0000"/>
                </a:solidFill>
              </a:rPr>
              <a:t> </a:t>
            </a:r>
            <a:r>
              <a:rPr lang="en-US" altLang="zh-TW" sz="1200" b="1" dirty="0">
                <a:solidFill>
                  <a:srgbClr val="FF0000"/>
                </a:solidFill>
              </a:rPr>
              <a:t>:</a:t>
            </a:r>
            <a:r>
              <a:rPr lang="zh-TW" altLang="en-US" sz="1200" b="1" dirty="0">
                <a:solidFill>
                  <a:srgbClr val="FF0000"/>
                </a:solidFill>
              </a:rPr>
              <a:t> 整個文本來看，</a:t>
            </a:r>
            <a:r>
              <a:rPr lang="en-US" altLang="zh-TW" sz="1200" b="1" dirty="0">
                <a:solidFill>
                  <a:srgbClr val="FF0000"/>
                </a:solidFill>
              </a:rPr>
              <a:t>emo/</a:t>
            </a:r>
            <a:r>
              <a:rPr lang="en-US" altLang="zh-TW" sz="1200" b="1" dirty="0" err="1">
                <a:solidFill>
                  <a:srgbClr val="FF0000"/>
                </a:solidFill>
              </a:rPr>
              <a:t>cau</a:t>
            </a:r>
            <a:r>
              <a:rPr lang="zh-TW" altLang="en-US" sz="1200" b="1" dirty="0">
                <a:solidFill>
                  <a:srgbClr val="FF0000"/>
                </a:solidFill>
              </a:rPr>
              <a:t> 的</a:t>
            </a:r>
            <a:r>
              <a:rPr lang="en-US" altLang="zh-TW" sz="1200" b="1" dirty="0">
                <a:solidFill>
                  <a:srgbClr val="FF0000"/>
                </a:solidFill>
              </a:rPr>
              <a:t>loss</a:t>
            </a:r>
            <a:r>
              <a:rPr lang="zh-TW" altLang="en-US" sz="1200" b="1" dirty="0">
                <a:solidFill>
                  <a:srgbClr val="FF0000"/>
                </a:solidFill>
              </a:rPr>
              <a:t>為每個句子的</a:t>
            </a:r>
            <a:r>
              <a:rPr lang="en-US" altLang="zh-TW" sz="1200" b="1" dirty="0">
                <a:solidFill>
                  <a:srgbClr val="FF0000"/>
                </a:solidFill>
              </a:rPr>
              <a:t>cross-</a:t>
            </a:r>
            <a:r>
              <a:rPr lang="en-US" altLang="zh-TW" sz="1200" b="1" dirty="0" err="1">
                <a:solidFill>
                  <a:srgbClr val="FF0000"/>
                </a:solidFill>
              </a:rPr>
              <a:t>enntropy</a:t>
            </a:r>
            <a:r>
              <a:rPr lang="zh-TW" altLang="en-US" sz="1200" b="1" dirty="0">
                <a:solidFill>
                  <a:srgbClr val="FF0000"/>
                </a:solidFill>
              </a:rPr>
              <a:t>結果的平均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111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179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先讓他們看</a:t>
            </a:r>
            <a:r>
              <a:rPr lang="en-US" altLang="zh-TW" dirty="0"/>
              <a:t>paper</a:t>
            </a:r>
            <a:r>
              <a:rPr lang="zh-TW" altLang="en-US" dirty="0"/>
              <a:t>的</a:t>
            </a:r>
            <a:r>
              <a:rPr lang="en-US" altLang="zh-TW" dirty="0"/>
              <a:t>table2</a:t>
            </a:r>
            <a:r>
              <a:rPr lang="zh-TW" altLang="en-US" dirty="0"/>
              <a:t>  看不用</a:t>
            </a:r>
            <a:r>
              <a:rPr lang="en-US" altLang="zh-TW" dirty="0"/>
              <a:t>BERT</a:t>
            </a:r>
            <a:r>
              <a:rPr lang="zh-TW" altLang="en-US" dirty="0"/>
              <a:t>的效果，再帶到這裡</a:t>
            </a:r>
            <a:endParaRPr lang="en-US" altLang="zh-TW" dirty="0"/>
          </a:p>
          <a:p>
            <a:r>
              <a:rPr lang="zh-TW" altLang="en-US" dirty="0"/>
              <a:t>稍微講一下</a:t>
            </a:r>
            <a:r>
              <a:rPr lang="en-US" altLang="zh-TW" dirty="0"/>
              <a:t>pretrained BERT </a:t>
            </a:r>
            <a:r>
              <a:rPr lang="en-US" altLang="zh-TW" dirty="0" err="1"/>
              <a:t>ecoder</a:t>
            </a:r>
            <a:r>
              <a:rPr lang="zh-TW" altLang="en-US" dirty="0"/>
              <a:t>怎麼做的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828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Emo: c5  </a:t>
            </a:r>
            <a:r>
              <a:rPr lang="en-US" altLang="zh-TW" dirty="0" err="1"/>
              <a:t>Cau</a:t>
            </a:r>
            <a:r>
              <a:rPr lang="en-US" altLang="zh-TW" dirty="0"/>
              <a:t>: c4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638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我們提出了</a:t>
            </a:r>
            <a:r>
              <a:rPr lang="en-US" altLang="zh-TW" dirty="0"/>
              <a:t>RANKCP</a:t>
            </a:r>
            <a:r>
              <a:rPr lang="zh-TW" altLang="en-US" dirty="0"/>
              <a:t>，從排名的角度強調了子句間的關係，</a:t>
            </a:r>
            <a:endParaRPr lang="en-US" altLang="zh-TW" dirty="0"/>
          </a:p>
          <a:p>
            <a:r>
              <a:rPr lang="zh-TW" altLang="en-US" dirty="0"/>
              <a:t>並整合了相對位置增強子句對排名，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來解決情感原因配對提取的問題。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12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Dataset</a:t>
            </a:r>
            <a:r>
              <a:rPr lang="zh-TW" altLang="en-US" dirty="0"/>
              <a:t>  保證至少有一句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307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這篇也是以</a:t>
            </a:r>
            <a:r>
              <a:rPr lang="en-US" altLang="zh-TW" sz="1200" b="1" dirty="0">
                <a:solidFill>
                  <a:srgbClr val="FF0000"/>
                </a:solidFill>
              </a:rPr>
              <a:t>ECPE 2-Step</a:t>
            </a:r>
            <a:r>
              <a:rPr lang="zh-TW" altLang="en-US" sz="1200" b="1" dirty="0">
                <a:solidFill>
                  <a:srgbClr val="FF0000"/>
                </a:solidFill>
              </a:rPr>
              <a:t>這篇為</a:t>
            </a:r>
            <a:r>
              <a:rPr lang="en-US" altLang="zh-TW" sz="1200" b="1" dirty="0">
                <a:solidFill>
                  <a:srgbClr val="FF0000"/>
                </a:solidFill>
              </a:rPr>
              <a:t>baseline model</a:t>
            </a:r>
            <a:r>
              <a:rPr lang="zh-TW" altLang="en-US" sz="1200" b="1" dirty="0">
                <a:solidFill>
                  <a:srgbClr val="FF0000"/>
                </a:solidFill>
              </a:rPr>
              <a:t>去比較</a:t>
            </a:r>
            <a:endParaRPr lang="en-US" altLang="zh-TW" dirty="0"/>
          </a:p>
          <a:p>
            <a:endParaRPr lang="en-US" altLang="zh-TW" dirty="0"/>
          </a:p>
          <a:p>
            <a:pPr marL="228600" indent="-228600">
              <a:buAutoNum type="arabicPeriod"/>
            </a:pPr>
            <a:r>
              <a:rPr lang="en-US" altLang="zh-TW" dirty="0"/>
              <a:t>2-step</a:t>
            </a:r>
            <a:r>
              <a:rPr lang="zh-TW" altLang="en-US" dirty="0"/>
              <a:t>主要缺點</a:t>
            </a:r>
            <a:r>
              <a:rPr lang="en-US" altLang="zh-TW" dirty="0"/>
              <a:t>:</a:t>
            </a:r>
            <a:r>
              <a:rPr lang="zh-TW" altLang="en-US" dirty="0"/>
              <a:t>第一步的錯誤會影響之後的表現</a:t>
            </a:r>
            <a:r>
              <a:rPr lang="en-US" altLang="zh-TW" dirty="0"/>
              <a:t>(</a:t>
            </a:r>
            <a:r>
              <a:rPr lang="zh-TW" altLang="en-US" dirty="0"/>
              <a:t>換句話說就是</a:t>
            </a:r>
            <a:r>
              <a:rPr lang="en-US" altLang="zh-TW" dirty="0"/>
              <a:t>loss</a:t>
            </a:r>
            <a:r>
              <a:rPr lang="zh-TW" altLang="en-US" dirty="0"/>
              <a:t>沒有一起訓練</a:t>
            </a:r>
            <a:r>
              <a:rPr lang="en-US" altLang="zh-TW" dirty="0"/>
              <a:t>)</a:t>
            </a:r>
          </a:p>
          <a:p>
            <a:pPr marL="228600" indent="-228600">
              <a:buAutoNum type="arabicPeriod"/>
            </a:pPr>
            <a:r>
              <a:rPr lang="zh-TW" altLang="en-US" dirty="0"/>
              <a:t>在計算相互關係時加入了相對位置的概念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加入排名視角以解決候選人的提取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63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337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5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564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</a:t>
            </a:r>
            <a:r>
              <a:rPr lang="zh-TW" altLang="en-US" dirty="0"/>
              <a:t>是</a:t>
            </a:r>
            <a:r>
              <a:rPr lang="en-US" altLang="zh-TW" dirty="0"/>
              <a:t>graph attention layer</a:t>
            </a:r>
            <a:r>
              <a:rPr lang="zh-TW" altLang="en-US" dirty="0"/>
              <a:t>的</a:t>
            </a:r>
            <a:r>
              <a:rPr lang="en-US" altLang="zh-TW" dirty="0"/>
              <a:t>layer</a:t>
            </a:r>
            <a:r>
              <a:rPr lang="zh-TW" altLang="en-US" dirty="0"/>
              <a:t>數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940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</a:t>
            </a:r>
            <a:r>
              <a:rPr lang="zh-TW" altLang="en-US" dirty="0"/>
              <a:t>是</a:t>
            </a:r>
            <a:r>
              <a:rPr lang="en-US" altLang="zh-TW" dirty="0"/>
              <a:t>graph attention layer</a:t>
            </a:r>
            <a:r>
              <a:rPr lang="zh-TW" altLang="en-US" dirty="0"/>
              <a:t>的</a:t>
            </a:r>
            <a:r>
              <a:rPr lang="en-US" altLang="zh-TW" dirty="0"/>
              <a:t>layer</a:t>
            </a:r>
            <a:r>
              <a:rPr lang="zh-TW" altLang="en-US" dirty="0"/>
              <a:t>數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8024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zh-TW" altLang="en-US" dirty="0"/>
              <a:t>個句子差距</a:t>
            </a:r>
            <a:r>
              <a:rPr lang="en-US" altLang="zh-TW" dirty="0"/>
              <a:t>&lt;=M</a:t>
            </a:r>
            <a:r>
              <a:rPr lang="zh-TW" altLang="en-US" dirty="0"/>
              <a:t>才會被選為候選</a:t>
            </a:r>
            <a:endParaRPr lang="en-US" altLang="zh-TW" dirty="0"/>
          </a:p>
          <a:p>
            <a:r>
              <a:rPr lang="en-US" altLang="zh-TW" dirty="0"/>
              <a:t>Km(j)  </a:t>
            </a:r>
            <a:r>
              <a:rPr lang="zh-TW" altLang="en-US" dirty="0"/>
              <a:t>跟第</a:t>
            </a:r>
            <a:r>
              <a:rPr lang="en-US" altLang="zh-TW" dirty="0"/>
              <a:t>m</a:t>
            </a:r>
            <a:r>
              <a:rPr lang="zh-TW" altLang="en-US" dirty="0"/>
              <a:t>句距離越遠的</a:t>
            </a:r>
            <a:r>
              <a:rPr lang="en-US" altLang="zh-TW" dirty="0"/>
              <a:t>j</a:t>
            </a:r>
            <a:r>
              <a:rPr lang="zh-TW" altLang="en-US" dirty="0"/>
              <a:t>句，值會越小，所以是類似在計算相似度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err="1"/>
              <a:t>RPE:https</a:t>
            </a:r>
            <a:r>
              <a:rPr lang="en-US" altLang="zh-TW" dirty="0"/>
              <a:t>://zhuanlan.zhihu.com/p/105001610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11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D6085-BA6D-4B48-A205-D4DF5D28F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45506EB-F1A8-427F-A88A-27E3F9B9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0139E8-C127-4A24-84EC-BDDCFB1B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3A74-B81F-47A6-B8CD-0CC4D38D92A3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DF53E7-87AE-467A-9D05-3E2A3B11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C47E4C-9DC0-4770-9571-F6130FA0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623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F80C7D-4C40-40AD-9F57-48C5EA3E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2B02760-091E-4531-9ABD-FEEFCF12C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E1BCCE-381E-472B-97B3-D66D0275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4BD-C5FA-43FD-A665-AFAF2F5DF284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256671-8555-4D7C-8BF8-1440B33F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2C81EB-020F-45D8-9188-B3EAE18C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31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D0B6901-2EB2-4C44-8002-478428C5D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5A3F973-4EB9-4F59-A5E7-DC4C6A0CC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8B86F6-43E8-4EE3-8968-BE19A3DA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939F-9D9D-4B49-8CAF-833301D80A3D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474F79-890C-4D25-BCD2-8BFCD6FF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1241A7-5818-4208-9FE4-DAD02EAE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98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BC9C10-E27C-4D87-95FB-C8E8A653C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5DF41E-6E96-4CDF-BB2A-DF5E6E9A8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C7D223-947C-44D1-AC2F-919994DA5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BB0-15AA-49B1-B115-6F1FBB26711D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AF71D7-B9DA-4A3B-B69F-64CE3423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12AAA8-2F5F-4FD9-A469-560D5A47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5514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1940E3-5EEA-4A34-A77B-1BEE45C63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432470-4500-4D33-8E30-404AB9BE0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F9E5F8-C89F-4879-BEED-259D1780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7DEB-05C9-42AB-90C8-F93EF2B714B7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6C9C2E-6D0B-43AA-8641-072431BA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A4CC17-D205-4AB9-AA9A-CE821B35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98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99F68-AADF-4F3F-8387-1D3A1077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1165BA-1D0B-4CFD-AF0A-E5991BAFC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621EDD9-453F-428E-A314-026B32083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A6E6B23-D3FF-4DB2-BDEC-15C2C0CD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BB0-15AA-49B1-B115-6F1FBB26711D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2EEDC2-849F-49C0-9266-9AB137DD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CEE325F-FE74-475C-84CE-BFABB92D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11578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CDB62B-9382-4E1B-904E-C0F45297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EBA595B-2D37-4685-B56D-A85FD14D2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4057488-E9E3-4266-95F4-EC1B8C242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D3FA858-D23F-48EA-8101-48965379E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D1C73C0-9F3A-4844-8C74-76F7F9F15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6EF1C15-DB9E-43E4-9DCC-FFCE9B1A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BB0-15AA-49B1-B115-6F1FBB26711D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C411036-9D8E-49E2-8F92-C508408E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A645D9A-37BD-42E7-8A16-5637D928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63772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42BEC4-FED9-4BC7-87D1-D36C7593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2D09F5F-07F6-4CA8-A7D1-8809505A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F553-8F47-4C85-9E2D-F2124775CD82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D9B1DE1-E274-4106-B325-E66F9891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5765E34-393C-48DA-A6F2-37284590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29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2915F2-C483-4066-84EB-BEE99C68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F54-596C-4DB5-84AA-EC8CB87B0775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0C7D2B0-CD3B-4182-8E63-89F9A3F0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9DC8D9C-E3E0-4953-A33E-9CA6A3F3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47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24022A-6703-42C8-83A5-0DE3A68AE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1D64C2-F8C5-424D-9DAF-33C709371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2525C8-CE14-433D-910F-A4680F610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51A3A4F-08F4-49CC-B582-CC2449CF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5858-3302-45AE-930A-6098F3D520ED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C33AC1A-AE07-471F-84D2-28462E99A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125A9F-16EB-4165-A61E-CE13E716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47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8A0D51-3650-4F5E-8E41-687407FC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28FDFA3-B782-464B-A18F-BF060DEF2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178D14D-E230-42B5-AF3A-8C268CD10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024A67A-14C8-40A6-AA90-193DE43A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1FBF-0EBA-46C1-A3F4-F4A7BD28051A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E9080E8-663A-40BE-94FD-B80E63CE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A732A2-3D86-4C17-ACC3-06C0220F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37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2D4CBE5-98F6-45A0-906F-110595F1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77ACCA-76BC-421E-B67F-21C5A0490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1F9EC3-E2D0-4D57-B95C-6E574AE13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0BB0-15AA-49B1-B115-6F1FBB26711D}" type="datetime1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8A3C3B-21E2-4DE2-89A8-1BEF75B13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2AF59C-312F-42B3-B5F9-B3134EAF1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77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00903" y="1487155"/>
            <a:ext cx="11247491" cy="2652765"/>
          </a:xfrm>
        </p:spPr>
        <p:txBody>
          <a:bodyPr>
            <a:noAutofit/>
          </a:bodyPr>
          <a:lstStyle/>
          <a:p>
            <a:r>
              <a:rPr lang="en-US" altLang="zh-TW" sz="3600" b="1" dirty="0">
                <a:solidFill>
                  <a:srgbClr val="0070C0"/>
                </a:solidFill>
                <a:cs typeface="Times New Roman" panose="02020603050405020304" pitchFamily="18" charset="0"/>
              </a:rPr>
              <a:t>Effective Inter-Clause Modeling for End-to-End </a:t>
            </a:r>
            <a:br>
              <a:rPr lang="en-US" altLang="zh-TW" sz="3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altLang="zh-TW" sz="3600" b="1" dirty="0">
                <a:solidFill>
                  <a:srgbClr val="0070C0"/>
                </a:solidFill>
                <a:cs typeface="Times New Roman" panose="02020603050405020304" pitchFamily="18" charset="0"/>
              </a:rPr>
              <a:t>Emotion-Cause Pair Extraction</a:t>
            </a:r>
            <a:endParaRPr lang="zh-TW" altLang="en-US" sz="3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47953" y="4558151"/>
            <a:ext cx="2553392" cy="1316180"/>
          </a:xfrm>
        </p:spPr>
        <p:txBody>
          <a:bodyPr lIns="90000"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ADVISOR:JIA-LING KOH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SOURCE:</a:t>
            </a: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Times New Roman" panose="02020603050405020304" pitchFamily="18" charset="0"/>
              </a:rPr>
              <a:t>ACL</a:t>
            </a:r>
            <a:r>
              <a:rPr lang="zh-TW" altLang="en-US" sz="2000" spc="-5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Times New Roman" panose="02020603050405020304" pitchFamily="18" charset="0"/>
              </a:rPr>
              <a:t>2020</a:t>
            </a:r>
            <a:endParaRPr lang="en-US" altLang="zh-TW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SPEAKER:LI-WEI </a:t>
            </a:r>
            <a:r>
              <a:rPr lang="en-US" altLang="zh-TW" sz="20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LIU</a:t>
            </a:r>
            <a:endParaRPr lang="en-US" altLang="zh-TW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DATA:2020/12/22</a:t>
            </a:r>
            <a:endParaRPr lang="zh-TW" altLang="en-US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b="1" smtClean="0"/>
              <a:t>1</a:t>
            </a:fld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50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Pre-predict emotion and cause 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10</a:t>
            </a:fld>
            <a:endParaRPr lang="zh-TW" altLang="en-US" sz="2400" dirty="0"/>
          </a:p>
        </p:txBody>
      </p:sp>
      <p:sp>
        <p:nvSpPr>
          <p:cNvPr id="15" name="內容版面配置區 6">
            <a:extLst>
              <a:ext uri="{FF2B5EF4-FFF2-40B4-BE49-F238E27FC236}">
                <a16:creationId xmlns:a16="http://schemas.microsoft.com/office/drawing/2014/main" id="{923CBD87-D394-4E25-BA9E-0D02C58BF6D5}"/>
              </a:ext>
            </a:extLst>
          </p:cNvPr>
          <p:cNvSpPr txBox="1">
            <a:spLocks/>
          </p:cNvSpPr>
          <p:nvPr/>
        </p:nvSpPr>
        <p:spPr>
          <a:xfrm>
            <a:off x="736702" y="1804188"/>
            <a:ext cx="6628740" cy="341090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Predict the probability of each clause </a:t>
            </a:r>
          </a:p>
          <a:p>
            <a:pPr marL="0" indent="0">
              <a:buNone/>
            </a:pPr>
            <a:r>
              <a:rPr lang="en-US" altLang="zh-TW" dirty="0"/>
              <a:t>   being an </a:t>
            </a:r>
            <a:r>
              <a:rPr lang="en-US" altLang="zh-TW" dirty="0">
                <a:solidFill>
                  <a:srgbClr val="FF0000"/>
                </a:solidFill>
              </a:rPr>
              <a:t>emotion clause</a:t>
            </a:r>
            <a:r>
              <a:rPr lang="en-US" altLang="zh-TW" dirty="0"/>
              <a:t>/</a:t>
            </a:r>
            <a:r>
              <a:rPr lang="en-US" altLang="zh-TW" dirty="0">
                <a:solidFill>
                  <a:srgbClr val="FF0000"/>
                </a:solidFill>
              </a:rPr>
              <a:t>cause clause</a:t>
            </a:r>
            <a:r>
              <a:rPr lang="en-US" altLang="zh-TW" dirty="0"/>
              <a:t>: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C9A24F29-8226-45A9-9CEF-A7320C697C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589" t="7147" r="49317" b="11443"/>
          <a:stretch/>
        </p:blipFill>
        <p:spPr>
          <a:xfrm>
            <a:off x="8482637" y="0"/>
            <a:ext cx="3655771" cy="4431323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C02F38EC-B0D2-4B52-87C2-9BBF27AB73E3}"/>
              </a:ext>
            </a:extLst>
          </p:cNvPr>
          <p:cNvSpPr/>
          <p:nvPr/>
        </p:nvSpPr>
        <p:spPr>
          <a:xfrm>
            <a:off x="10038303" y="3711750"/>
            <a:ext cx="2153697" cy="8445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2813108-3B02-4D90-9AF8-22F1C1C396A1}"/>
              </a:ext>
            </a:extLst>
          </p:cNvPr>
          <p:cNvSpPr/>
          <p:nvPr/>
        </p:nvSpPr>
        <p:spPr>
          <a:xfrm>
            <a:off x="10038303" y="0"/>
            <a:ext cx="2153697" cy="8445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11CE391-A10E-4551-B0C2-697BE4395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427" y="3127384"/>
            <a:ext cx="5075994" cy="101253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0B3370A1-F17F-4E72-AA8F-8EF4E1DA5D8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335"/>
          <a:stretch/>
        </p:blipFill>
        <p:spPr>
          <a:xfrm>
            <a:off x="1189006" y="3999243"/>
            <a:ext cx="1072352" cy="552049"/>
          </a:xfrm>
          <a:prstGeom prst="rect">
            <a:avLst/>
          </a:prstGeom>
        </p:spPr>
      </p:pic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B14402B8-E577-4698-9330-E7D67BFEE32F}"/>
              </a:ext>
            </a:extLst>
          </p:cNvPr>
          <p:cNvCxnSpPr>
            <a:cxnSpLocks/>
          </p:cNvCxnSpPr>
          <p:nvPr/>
        </p:nvCxnSpPr>
        <p:spPr>
          <a:xfrm>
            <a:off x="2883878" y="3899371"/>
            <a:ext cx="140676" cy="5319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CCFBD833-D30F-4D7C-A2CD-94E70A6A4490}"/>
              </a:ext>
            </a:extLst>
          </p:cNvPr>
          <p:cNvSpPr txBox="1"/>
          <p:nvPr/>
        </p:nvSpPr>
        <p:spPr>
          <a:xfrm>
            <a:off x="2505774" y="4374930"/>
            <a:ext cx="233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l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ogistic function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6EB9F329-1DD2-41E0-841C-4DD693843579}"/>
              </a:ext>
            </a:extLst>
          </p:cNvPr>
          <p:cNvSpPr txBox="1">
            <a:spLocks/>
          </p:cNvSpPr>
          <p:nvPr/>
        </p:nvSpPr>
        <p:spPr>
          <a:xfrm>
            <a:off x="606073" y="1690687"/>
            <a:ext cx="7462753" cy="2276367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sz="3200" dirty="0"/>
              <a:t>Clause pair candidates: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zh-TW" sz="3200" dirty="0"/>
          </a:p>
          <a:p>
            <a:pPr>
              <a:buFont typeface="Wingdings" panose="05000000000000000000" pitchFamily="2" charset="2"/>
              <a:buChar char="u"/>
            </a:pPr>
            <a:endParaRPr lang="en-US" altLang="zh-TW" sz="3200" dirty="0"/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sz="2800" dirty="0"/>
              <a:t>In paper, </a:t>
            </a:r>
            <a:r>
              <a:rPr lang="en-US" altLang="zh-TW" sz="2800" dirty="0">
                <a:solidFill>
                  <a:srgbClr val="00B050"/>
                </a:solidFill>
              </a:rPr>
              <a:t>M=12</a:t>
            </a:r>
          </a:p>
          <a:p>
            <a:pPr lvl="1">
              <a:buFont typeface="Wingdings" panose="05000000000000000000" pitchFamily="2" charset="2"/>
              <a:buChar char="u"/>
            </a:pPr>
            <a:endParaRPr lang="en-US" altLang="zh-TW" sz="2800" dirty="0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Relative position embedding </a:t>
            </a:r>
            <a:r>
              <a:rPr lang="en-US" altLang="zh-TW" b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11</a:t>
            </a:fld>
            <a:endParaRPr lang="zh-TW" altLang="en-US" sz="2400" dirty="0"/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81142BDF-52E3-42E7-B268-68507E2E38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471" t="4679" r="22988" b="11442"/>
          <a:stretch/>
        </p:blipFill>
        <p:spPr>
          <a:xfrm>
            <a:off x="8370277" y="0"/>
            <a:ext cx="3802158" cy="448956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68F0AE06-61FE-47D9-BD38-528841FD5E47}"/>
              </a:ext>
            </a:extLst>
          </p:cNvPr>
          <p:cNvSpPr/>
          <p:nvPr/>
        </p:nvSpPr>
        <p:spPr>
          <a:xfrm>
            <a:off x="8108182" y="3967055"/>
            <a:ext cx="723481" cy="5225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0B6FB3E-0664-4F63-B0FE-9FE73C79A11A}"/>
              </a:ext>
            </a:extLst>
          </p:cNvPr>
          <p:cNvSpPr/>
          <p:nvPr/>
        </p:nvSpPr>
        <p:spPr>
          <a:xfrm>
            <a:off x="8127441" y="136525"/>
            <a:ext cx="723481" cy="5225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78CCD6B-D262-488A-A479-302D1805E08B}"/>
              </a:ext>
            </a:extLst>
          </p:cNvPr>
          <p:cNvSpPr/>
          <p:nvPr/>
        </p:nvSpPr>
        <p:spPr>
          <a:xfrm>
            <a:off x="8234917" y="659038"/>
            <a:ext cx="1773241" cy="33080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573ADA7-FECB-45D9-8471-C370D8C02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6884" y="2378277"/>
            <a:ext cx="4723809" cy="866667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84916A24-415B-4C44-A57E-CD0638445A14}"/>
              </a:ext>
            </a:extLst>
          </p:cNvPr>
          <p:cNvSpPr/>
          <p:nvPr/>
        </p:nvSpPr>
        <p:spPr>
          <a:xfrm>
            <a:off x="10051293" y="0"/>
            <a:ext cx="2121142" cy="456195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內容版面配置區 6">
            <a:extLst>
              <a:ext uri="{FF2B5EF4-FFF2-40B4-BE49-F238E27FC236}">
                <a16:creationId xmlns:a16="http://schemas.microsoft.com/office/drawing/2014/main" id="{41F9A4B7-5B47-4848-A4E5-21CD6F87C339}"/>
              </a:ext>
            </a:extLst>
          </p:cNvPr>
          <p:cNvSpPr txBox="1">
            <a:spLocks/>
          </p:cNvSpPr>
          <p:nvPr/>
        </p:nvSpPr>
        <p:spPr>
          <a:xfrm>
            <a:off x="606074" y="4230974"/>
            <a:ext cx="9281504" cy="2261901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sz="3200" dirty="0"/>
              <a:t>Learn final pair representation</a:t>
            </a:r>
            <a:r>
              <a:rPr lang="en-US" altLang="zh-TW" sz="3600" dirty="0"/>
              <a:t>:</a:t>
            </a:r>
            <a:endParaRPr lang="en-US" altLang="zh-TW" sz="32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zh-TW" dirty="0">
              <a:solidFill>
                <a:srgbClr val="0070C0"/>
              </a:solidFill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355BA55A-2259-4364-BDD2-D106A1A7C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1021" y="5749428"/>
            <a:ext cx="5002231" cy="678800"/>
          </a:xfrm>
          <a:prstGeom prst="rect">
            <a:avLst/>
          </a:prstGeom>
        </p:spPr>
      </p:pic>
      <p:pic>
        <p:nvPicPr>
          <p:cNvPr id="22" name="圖片 21">
            <a:extLst>
              <a:ext uri="{FF2B5EF4-FFF2-40B4-BE49-F238E27FC236}">
                <a16:creationId xmlns:a16="http://schemas.microsoft.com/office/drawing/2014/main" id="{49F054CC-1944-4560-A564-EDF9A97D2E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0693" y="4777422"/>
            <a:ext cx="2575817" cy="972006"/>
          </a:xfrm>
          <a:prstGeom prst="rect">
            <a:avLst/>
          </a:prstGeom>
        </p:spPr>
      </p:pic>
      <p:pic>
        <p:nvPicPr>
          <p:cNvPr id="23" name="圖片 22">
            <a:extLst>
              <a:ext uri="{FF2B5EF4-FFF2-40B4-BE49-F238E27FC236}">
                <a16:creationId xmlns:a16="http://schemas.microsoft.com/office/drawing/2014/main" id="{9D11457C-9718-4D7C-B4E8-DD8305CAF6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1021" y="4750101"/>
            <a:ext cx="3742857" cy="1000000"/>
          </a:xfrm>
          <a:prstGeom prst="rect">
            <a:avLst/>
          </a:prstGeom>
        </p:spPr>
      </p:pic>
      <p:sp>
        <p:nvSpPr>
          <p:cNvPr id="24" name="文字方塊 23">
            <a:extLst>
              <a:ext uri="{FF2B5EF4-FFF2-40B4-BE49-F238E27FC236}">
                <a16:creationId xmlns:a16="http://schemas.microsoft.com/office/drawing/2014/main" id="{87FFDB8C-21BA-4972-ACCA-70968B0092D4}"/>
              </a:ext>
            </a:extLst>
          </p:cNvPr>
          <p:cNvSpPr txBox="1"/>
          <p:nvPr/>
        </p:nvSpPr>
        <p:spPr>
          <a:xfrm>
            <a:off x="6387669" y="4346972"/>
            <a:ext cx="423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r :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US" altLang="zh-TW" sz="2400" b="1" dirty="0">
                <a:solidFill>
                  <a:srgbClr val="FF0000"/>
                </a:solidFill>
              </a:rPr>
              <a:t>elative position embedding 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AA1DE94-134A-45C2-A36B-D6549D9A4D27}"/>
              </a:ext>
            </a:extLst>
          </p:cNvPr>
          <p:cNvSpPr txBox="1"/>
          <p:nvPr/>
        </p:nvSpPr>
        <p:spPr>
          <a:xfrm>
            <a:off x="5152813" y="5300689"/>
            <a:ext cx="787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= 1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5F74EAB-7645-4470-9040-21447FE6056C}"/>
              </a:ext>
            </a:extLst>
          </p:cNvPr>
          <p:cNvSpPr/>
          <p:nvPr/>
        </p:nvSpPr>
        <p:spPr>
          <a:xfrm>
            <a:off x="4478847" y="5265283"/>
            <a:ext cx="600818" cy="4500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295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4" grpId="0"/>
      <p:bldP spid="25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Pair prediction (Ranking)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12</a:t>
            </a:fld>
            <a:endParaRPr lang="zh-TW" altLang="en-US" sz="2400" dirty="0"/>
          </a:p>
        </p:txBody>
      </p:sp>
      <p:sp>
        <p:nvSpPr>
          <p:cNvPr id="15" name="內容版面配置區 6">
            <a:extLst>
              <a:ext uri="{FF2B5EF4-FFF2-40B4-BE49-F238E27FC236}">
                <a16:creationId xmlns:a16="http://schemas.microsoft.com/office/drawing/2014/main" id="{923CBD87-D394-4E25-BA9E-0D02C58BF6D5}"/>
              </a:ext>
            </a:extLst>
          </p:cNvPr>
          <p:cNvSpPr txBox="1">
            <a:spLocks/>
          </p:cNvSpPr>
          <p:nvPr/>
        </p:nvSpPr>
        <p:spPr>
          <a:xfrm>
            <a:off x="736701" y="1804188"/>
            <a:ext cx="6307193" cy="1109833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/>
              <a:t>Use final representation to predict</a:t>
            </a:r>
          </a:p>
          <a:p>
            <a:pPr marL="0" indent="0">
              <a:buNone/>
            </a:pPr>
            <a:r>
              <a:rPr lang="en-US" altLang="zh-TW" dirty="0"/>
              <a:t>    emotion-cause pair’s score</a:t>
            </a:r>
            <a:r>
              <a:rPr lang="zh-TW" altLang="en-US" dirty="0"/>
              <a:t> </a:t>
            </a:r>
            <a:r>
              <a:rPr lang="en-US" altLang="zh-TW" dirty="0"/>
              <a:t>for ranking:</a:t>
            </a: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C4325414-C95A-440F-B312-88903524D4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790" t="4679" r="2327" b="11442"/>
          <a:stretch/>
        </p:blipFill>
        <p:spPr>
          <a:xfrm>
            <a:off x="9472665" y="10047"/>
            <a:ext cx="2705075" cy="4489569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02518082-41C8-49CB-84AE-BF4CB8E6D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8259" y="2856666"/>
            <a:ext cx="3947803" cy="901418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EB93EC35-BDA6-49C7-8D35-A047652A0F27}"/>
              </a:ext>
            </a:extLst>
          </p:cNvPr>
          <p:cNvSpPr/>
          <p:nvPr/>
        </p:nvSpPr>
        <p:spPr>
          <a:xfrm>
            <a:off x="2511975" y="3082333"/>
            <a:ext cx="653255" cy="5049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6">
            <a:extLst>
              <a:ext uri="{FF2B5EF4-FFF2-40B4-BE49-F238E27FC236}">
                <a16:creationId xmlns:a16="http://schemas.microsoft.com/office/drawing/2014/main" id="{68D7CF9B-8F78-4381-9BCA-029E8AC29288}"/>
              </a:ext>
            </a:extLst>
          </p:cNvPr>
          <p:cNvSpPr txBox="1">
            <a:spLocks/>
          </p:cNvSpPr>
          <p:nvPr/>
        </p:nvSpPr>
        <p:spPr>
          <a:xfrm>
            <a:off x="736699" y="4428815"/>
            <a:ext cx="9070492" cy="2419138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sz="3200" dirty="0"/>
              <a:t>Top-N</a:t>
            </a:r>
            <a:r>
              <a:rPr lang="zh-TW" altLang="en-US" sz="3200" dirty="0"/>
              <a:t> </a:t>
            </a:r>
            <a:r>
              <a:rPr lang="en-US" altLang="zh-TW" sz="3200" dirty="0"/>
              <a:t>rank:</a:t>
            </a:r>
            <a:r>
              <a:rPr lang="zh-TW" altLang="en-US" sz="3200" dirty="0"/>
              <a:t> </a:t>
            </a:r>
            <a:r>
              <a:rPr lang="en-US" altLang="zh-TW" sz="3200" dirty="0">
                <a:solidFill>
                  <a:srgbClr val="FF0000"/>
                </a:solidFill>
              </a:rPr>
              <a:t>(N=3)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sz="2800" dirty="0"/>
              <a:t>Top-1: As an answer pair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sz="2800" dirty="0"/>
              <a:t>Other</a:t>
            </a:r>
            <a:r>
              <a:rPr lang="zh-TW" altLang="en-US" sz="2800" dirty="0"/>
              <a:t> </a:t>
            </a:r>
            <a:r>
              <a:rPr lang="en-US" altLang="zh-TW" sz="2800" dirty="0"/>
              <a:t>pair p</a:t>
            </a:r>
            <a:r>
              <a:rPr lang="en-US" altLang="zh-TW" sz="2800" baseline="30000" dirty="0"/>
              <a:t>i</a:t>
            </a:r>
            <a:r>
              <a:rPr lang="en-US" altLang="zh-TW" sz="2800" dirty="0"/>
              <a:t>=</a:t>
            </a:r>
            <a:r>
              <a:rPr lang="en-US" altLang="zh-TW" sz="2800" dirty="0">
                <a:sym typeface="Wingdings" panose="05000000000000000000" pitchFamily="2" charset="2"/>
              </a:rPr>
              <a:t>(c</a:t>
            </a:r>
            <a:r>
              <a:rPr lang="en-US" altLang="zh-TW" sz="2800" baseline="30000" dirty="0">
                <a:sym typeface="Wingdings" panose="05000000000000000000" pitchFamily="2" charset="2"/>
              </a:rPr>
              <a:t>i,1</a:t>
            </a:r>
            <a:r>
              <a:rPr lang="en-US" altLang="zh-TW" sz="2800" dirty="0">
                <a:sym typeface="Wingdings" panose="05000000000000000000" pitchFamily="2" charset="2"/>
              </a:rPr>
              <a:t>,c</a:t>
            </a:r>
            <a:r>
              <a:rPr lang="en-US" altLang="zh-TW" sz="2800" baseline="30000" dirty="0">
                <a:sym typeface="Wingdings" panose="05000000000000000000" pitchFamily="2" charset="2"/>
              </a:rPr>
              <a:t>i,2</a:t>
            </a:r>
            <a:r>
              <a:rPr lang="en-US" altLang="zh-TW" sz="2800" dirty="0">
                <a:sym typeface="Wingdings" panose="05000000000000000000" pitchFamily="2" charset="2"/>
              </a:rPr>
              <a:t>)</a:t>
            </a:r>
            <a:r>
              <a:rPr lang="en-US" altLang="zh-TW" sz="2800" dirty="0"/>
              <a:t>:</a:t>
            </a:r>
          </a:p>
          <a:p>
            <a:pPr marL="457200" lvl="1" indent="0">
              <a:buNone/>
            </a:pPr>
            <a:r>
              <a:rPr lang="en-US" altLang="zh-TW" sz="2800" dirty="0"/>
              <a:t>	Use </a:t>
            </a:r>
            <a:r>
              <a:rPr lang="en-US" altLang="zh-TW" sz="2800" dirty="0">
                <a:solidFill>
                  <a:srgbClr val="FF0000"/>
                </a:solidFill>
              </a:rPr>
              <a:t>sentiment lexicon</a:t>
            </a:r>
            <a:r>
              <a:rPr lang="en-US" altLang="zh-TW" sz="2800" dirty="0"/>
              <a:t> to determine whether the 	clause c</a:t>
            </a:r>
            <a:r>
              <a:rPr lang="en-US" altLang="zh-TW" sz="2800" baseline="30000" dirty="0"/>
              <a:t>i,1</a:t>
            </a:r>
            <a:r>
              <a:rPr lang="en-US" altLang="zh-TW" sz="1800" dirty="0"/>
              <a:t> </a:t>
            </a:r>
            <a:r>
              <a:rPr lang="en-US" altLang="zh-TW" sz="2800" dirty="0"/>
              <a:t>contains sentiment word(s)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FBD833-D30F-4D7C-A2CD-94E70A6A4490}"/>
              </a:ext>
            </a:extLst>
          </p:cNvPr>
          <p:cNvSpPr txBox="1"/>
          <p:nvPr/>
        </p:nvSpPr>
        <p:spPr>
          <a:xfrm>
            <a:off x="1998767" y="3796328"/>
            <a:ext cx="233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l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ogistic function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20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Loss function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13</a:t>
            </a:fld>
            <a:endParaRPr lang="zh-TW" altLang="en-US" sz="2400" dirty="0"/>
          </a:p>
        </p:txBody>
      </p:sp>
      <p:sp>
        <p:nvSpPr>
          <p:cNvPr id="13" name="內容版面配置區 6">
            <a:extLst>
              <a:ext uri="{FF2B5EF4-FFF2-40B4-BE49-F238E27FC236}">
                <a16:creationId xmlns:a16="http://schemas.microsoft.com/office/drawing/2014/main" id="{5F4BF7FE-ACAA-4948-8AEF-40600A0C0B82}"/>
              </a:ext>
            </a:extLst>
          </p:cNvPr>
          <p:cNvSpPr txBox="1">
            <a:spLocks/>
          </p:cNvSpPr>
          <p:nvPr/>
        </p:nvSpPr>
        <p:spPr>
          <a:xfrm>
            <a:off x="736701" y="1707117"/>
            <a:ext cx="1544275" cy="628572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/>
              <a:t>loss: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5CE3F119-C125-467F-8C58-9C21B7758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641" y="2335689"/>
            <a:ext cx="4688273" cy="70198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CBE4A94B-09DE-4F42-992B-C2C88D9EC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0641" y="3312074"/>
            <a:ext cx="6917620" cy="1122110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BBA6D661-A059-481E-A2EE-D58B4C02FA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8838" y="4712788"/>
            <a:ext cx="1800000" cy="438095"/>
          </a:xfrm>
          <a:prstGeom prst="rect">
            <a:avLst/>
          </a:prstGeom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9E4610B9-053E-4CB6-9845-CB50AF050935}"/>
              </a:ext>
            </a:extLst>
          </p:cNvPr>
          <p:cNvSpPr txBox="1"/>
          <p:nvPr/>
        </p:nvSpPr>
        <p:spPr>
          <a:xfrm>
            <a:off x="3548268" y="4708582"/>
            <a:ext cx="429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:</a:t>
            </a:r>
            <a:r>
              <a:rPr lang="zh-TW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TW" sz="2400" b="1" dirty="0">
                <a:solidFill>
                  <a:srgbClr val="FF0000"/>
                </a:solidFill>
              </a:rPr>
              <a:t>cross-entropy</a:t>
            </a:r>
            <a:r>
              <a:rPr lang="zh-TW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TW" sz="2400" b="1" dirty="0">
                <a:solidFill>
                  <a:srgbClr val="FF0000"/>
                </a:solidFill>
              </a:rPr>
              <a:t>(mean)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3"/>
            <a:ext cx="3169919" cy="3241592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/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14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423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r>
              <a:rPr lang="en-US" altLang="zh-TW" b="1" dirty="0"/>
              <a:t> </a:t>
            </a:r>
            <a:r>
              <a:rPr lang="en-US" altLang="zh-TW" sz="2800" b="1" dirty="0" err="1">
                <a:solidFill>
                  <a:srgbClr val="00B050"/>
                </a:solidFill>
              </a:rPr>
              <a:t>DataSets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15</a:t>
            </a:fld>
            <a:endParaRPr lang="zh-TW" altLang="en-US" sz="2400" dirty="0"/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89382E55-F52D-4580-83D3-1B9345BBC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577380"/>
            <a:ext cx="9289111" cy="964189"/>
          </a:xfrm>
        </p:spPr>
        <p:txBody>
          <a:bodyPr>
            <a:normAutofit/>
          </a:bodyPr>
          <a:lstStyle/>
          <a:p>
            <a:r>
              <a:rPr lang="en-US" altLang="zh-TW" dirty="0"/>
              <a:t>We constructed a ECPE corpus based on the benchmark ECE corpus(from </a:t>
            </a:r>
            <a:r>
              <a:rPr lang="en-US" altLang="zh-TW" dirty="0">
                <a:solidFill>
                  <a:srgbClr val="0070C0"/>
                </a:solidFill>
              </a:rPr>
              <a:t>SINA NEWS website</a:t>
            </a:r>
            <a:r>
              <a:rPr lang="en-US" altLang="zh-TW" dirty="0"/>
              <a:t>)</a:t>
            </a:r>
            <a:endParaRPr lang="zh-TW" altLang="en-US" sz="4800" b="1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AE4FA73-79A3-49AA-A0A2-1752878B2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03" r="15194" b="22688"/>
          <a:stretch/>
        </p:blipFill>
        <p:spPr>
          <a:xfrm>
            <a:off x="1750221" y="3286890"/>
            <a:ext cx="8691557" cy="179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1F3594D8-051A-40A5-8916-596135CF8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2" y="1599008"/>
            <a:ext cx="12091516" cy="2338539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12AE70E-A0A9-41E5-B51F-FB6C7A9B7B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21" y="4246665"/>
            <a:ext cx="12141758" cy="184129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 </a:t>
            </a:r>
            <a:r>
              <a:rPr lang="en-US" altLang="zh-TW" sz="2800" b="1" dirty="0">
                <a:solidFill>
                  <a:srgbClr val="00B050"/>
                </a:solidFill>
              </a:rPr>
              <a:t>Evaluation on the ECPE Task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pPr/>
              <a:t>16</a:t>
            </a:fld>
            <a:endParaRPr lang="zh-TW" altLang="en-US" sz="24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AD1E066-9342-4109-95F1-90F971442A4B}"/>
              </a:ext>
            </a:extLst>
          </p:cNvPr>
          <p:cNvSpPr/>
          <p:nvPr/>
        </p:nvSpPr>
        <p:spPr>
          <a:xfrm>
            <a:off x="0" y="4919673"/>
            <a:ext cx="12192000" cy="2714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8A6C1AC-683A-42FD-8EF5-4CD929E77E1C}"/>
              </a:ext>
            </a:extLst>
          </p:cNvPr>
          <p:cNvSpPr/>
          <p:nvPr/>
        </p:nvSpPr>
        <p:spPr>
          <a:xfrm>
            <a:off x="257985" y="2904474"/>
            <a:ext cx="11428248" cy="28085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95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 </a:t>
            </a:r>
            <a:r>
              <a:rPr lang="en-US" altLang="zh-TW" sz="2800" b="1" dirty="0">
                <a:solidFill>
                  <a:srgbClr val="00B050"/>
                </a:solidFill>
              </a:rPr>
              <a:t>Case Analysis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pPr/>
              <a:t>17</a:t>
            </a:fld>
            <a:endParaRPr lang="zh-TW" altLang="en-US" sz="2400" dirty="0"/>
          </a:p>
        </p:txBody>
      </p:sp>
      <p:sp>
        <p:nvSpPr>
          <p:cNvPr id="13" name="內容版面配置區 6">
            <a:extLst>
              <a:ext uri="{FF2B5EF4-FFF2-40B4-BE49-F238E27FC236}">
                <a16:creationId xmlns:a16="http://schemas.microsoft.com/office/drawing/2014/main" id="{8EC73B05-4BF9-40D0-B2F4-E0747476B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577380"/>
            <a:ext cx="9289111" cy="382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Correct Ans is </a:t>
            </a:r>
            <a:r>
              <a:rPr lang="en-US" altLang="zh-TW" b="1" dirty="0"/>
              <a:t>(</a:t>
            </a:r>
            <a:r>
              <a:rPr lang="en-US" altLang="zh-TW" b="1" dirty="0">
                <a:solidFill>
                  <a:srgbClr val="FF0000"/>
                </a:solidFill>
              </a:rPr>
              <a:t>c5</a:t>
            </a:r>
            <a:r>
              <a:rPr lang="en-US" altLang="zh-TW" b="1" dirty="0"/>
              <a:t>,</a:t>
            </a:r>
            <a:r>
              <a:rPr lang="en-US" altLang="zh-TW" b="1" dirty="0">
                <a:solidFill>
                  <a:srgbClr val="0070C0"/>
                </a:solidFill>
              </a:rPr>
              <a:t>c4</a:t>
            </a:r>
            <a:r>
              <a:rPr lang="en-US" altLang="zh-TW" b="1" dirty="0"/>
              <a:t>):</a:t>
            </a:r>
          </a:p>
          <a:p>
            <a:pPr marL="0" indent="0">
              <a:buNone/>
            </a:pPr>
            <a:r>
              <a:rPr lang="en-US" altLang="zh-TW" dirty="0"/>
              <a:t>(c1)</a:t>
            </a:r>
          </a:p>
          <a:p>
            <a:pPr marL="0" indent="0">
              <a:buNone/>
            </a:pPr>
            <a:r>
              <a:rPr lang="en-US" altLang="zh-TW" dirty="0"/>
              <a:t>(c2)</a:t>
            </a:r>
          </a:p>
          <a:p>
            <a:pPr marL="0" indent="0">
              <a:buNone/>
            </a:pPr>
            <a:r>
              <a:rPr lang="en-US" altLang="zh-TW" dirty="0"/>
              <a:t>(c3)</a:t>
            </a:r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en-US" altLang="zh-TW" dirty="0">
                <a:solidFill>
                  <a:srgbClr val="0070C0"/>
                </a:solidFill>
              </a:rPr>
              <a:t>c4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c5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/>
              <a:t>(c6)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8873866-792B-42BF-90F4-F14B825E9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610" y="2143254"/>
            <a:ext cx="1142857" cy="380952"/>
          </a:xfrm>
          <a:prstGeom prst="rect">
            <a:avLst/>
          </a:prstGeom>
        </p:spPr>
      </p:pic>
      <p:grpSp>
        <p:nvGrpSpPr>
          <p:cNvPr id="15" name="群組 14">
            <a:extLst>
              <a:ext uri="{FF2B5EF4-FFF2-40B4-BE49-F238E27FC236}">
                <a16:creationId xmlns:a16="http://schemas.microsoft.com/office/drawing/2014/main" id="{6574EB98-3C48-49DD-9887-1D4FD0203784}"/>
              </a:ext>
            </a:extLst>
          </p:cNvPr>
          <p:cNvGrpSpPr/>
          <p:nvPr/>
        </p:nvGrpSpPr>
        <p:grpSpPr>
          <a:xfrm>
            <a:off x="1805610" y="2655583"/>
            <a:ext cx="4378127" cy="371429"/>
            <a:chOff x="1805610" y="2585247"/>
            <a:chExt cx="4378127" cy="371429"/>
          </a:xfrm>
        </p:grpSpPr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0CF75E99-F23F-4639-8FE7-625F70E83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05610" y="2585247"/>
              <a:ext cx="3771429" cy="371429"/>
            </a:xfrm>
            <a:prstGeom prst="rect">
              <a:avLst/>
            </a:prstGeom>
          </p:spPr>
        </p:pic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74F9CBFF-752F-4130-887D-BEDEDBF56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88499" y="2602266"/>
              <a:ext cx="695238" cy="333333"/>
            </a:xfrm>
            <a:prstGeom prst="rect">
              <a:avLst/>
            </a:prstGeom>
          </p:spPr>
        </p:pic>
      </p:grpSp>
      <p:pic>
        <p:nvPicPr>
          <p:cNvPr id="16" name="圖片 15">
            <a:extLst>
              <a:ext uri="{FF2B5EF4-FFF2-40B4-BE49-F238E27FC236}">
                <a16:creationId xmlns:a16="http://schemas.microsoft.com/office/drawing/2014/main" id="{6D82EF28-FFD0-4539-9B78-E854353C85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5610" y="3186099"/>
            <a:ext cx="2523809" cy="333333"/>
          </a:xfrm>
          <a:prstGeom prst="rect">
            <a:avLst/>
          </a:prstGeom>
        </p:spPr>
      </p:pic>
      <p:grpSp>
        <p:nvGrpSpPr>
          <p:cNvPr id="19" name="群組 18">
            <a:extLst>
              <a:ext uri="{FF2B5EF4-FFF2-40B4-BE49-F238E27FC236}">
                <a16:creationId xmlns:a16="http://schemas.microsoft.com/office/drawing/2014/main" id="{9110BC91-F343-4024-BDE7-F9F8734CA94F}"/>
              </a:ext>
            </a:extLst>
          </p:cNvPr>
          <p:cNvGrpSpPr/>
          <p:nvPr/>
        </p:nvGrpSpPr>
        <p:grpSpPr>
          <a:xfrm>
            <a:off x="1805610" y="3694616"/>
            <a:ext cx="5184665" cy="374466"/>
            <a:chOff x="1805610" y="3684568"/>
            <a:chExt cx="5184665" cy="374466"/>
          </a:xfrm>
        </p:grpSpPr>
        <p:pic>
          <p:nvPicPr>
            <p:cNvPr id="17" name="圖片 16">
              <a:extLst>
                <a:ext uri="{FF2B5EF4-FFF2-40B4-BE49-F238E27FC236}">
                  <a16:creationId xmlns:a16="http://schemas.microsoft.com/office/drawing/2014/main" id="{F9EF99EC-38F9-4755-9C7E-8B0C68D04C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805610" y="3684568"/>
              <a:ext cx="1266667" cy="333333"/>
            </a:xfrm>
            <a:prstGeom prst="rect">
              <a:avLst/>
            </a:prstGeom>
          </p:spPr>
        </p:pic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4AF87D22-608F-461C-BA72-39DE9517E07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47418" y="3697129"/>
              <a:ext cx="3942857" cy="361905"/>
            </a:xfrm>
            <a:prstGeom prst="rect">
              <a:avLst/>
            </a:prstGeom>
          </p:spPr>
        </p:pic>
      </p:grp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FE98174E-F8B4-4C5F-B934-54E9C173709B}"/>
              </a:ext>
            </a:extLst>
          </p:cNvPr>
          <p:cNvGrpSpPr/>
          <p:nvPr/>
        </p:nvGrpSpPr>
        <p:grpSpPr>
          <a:xfrm>
            <a:off x="1809323" y="4199074"/>
            <a:ext cx="2433901" cy="371429"/>
            <a:chOff x="1809323" y="4168930"/>
            <a:chExt cx="2433901" cy="371429"/>
          </a:xfrm>
        </p:grpSpPr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5CD82764-C130-443C-A3B5-F890073EF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809323" y="4168930"/>
              <a:ext cx="1238095" cy="371429"/>
            </a:xfrm>
            <a:prstGeom prst="rect">
              <a:avLst/>
            </a:prstGeom>
          </p:spPr>
        </p:pic>
        <p:pic>
          <p:nvPicPr>
            <p:cNvPr id="21" name="圖片 20">
              <a:extLst>
                <a:ext uri="{FF2B5EF4-FFF2-40B4-BE49-F238E27FC236}">
                  <a16:creationId xmlns:a16="http://schemas.microsoft.com/office/drawing/2014/main" id="{31936B05-DE31-41C7-92E1-8AF2FC97BC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2985"/>
            <a:stretch/>
          </p:blipFill>
          <p:spPr>
            <a:xfrm>
              <a:off x="3005128" y="4180482"/>
              <a:ext cx="1238096" cy="342857"/>
            </a:xfrm>
            <a:prstGeom prst="rect">
              <a:avLst/>
            </a:prstGeom>
          </p:spPr>
        </p:pic>
      </p:grpSp>
      <p:pic>
        <p:nvPicPr>
          <p:cNvPr id="23" name="圖片 22">
            <a:extLst>
              <a:ext uri="{FF2B5EF4-FFF2-40B4-BE49-F238E27FC236}">
                <a16:creationId xmlns:a16="http://schemas.microsoft.com/office/drawing/2014/main" id="{9426706B-8E0F-4AA8-94CF-D75C65B9F0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85514" y="4720565"/>
            <a:ext cx="1552381" cy="371429"/>
          </a:xfrm>
          <a:prstGeom prst="rect">
            <a:avLst/>
          </a:prstGeom>
        </p:spPr>
      </p:pic>
      <p:pic>
        <p:nvPicPr>
          <p:cNvPr id="24" name="圖片 23">
            <a:extLst>
              <a:ext uri="{FF2B5EF4-FFF2-40B4-BE49-F238E27FC236}">
                <a16:creationId xmlns:a16="http://schemas.microsoft.com/office/drawing/2014/main" id="{459A5F95-71CD-41F4-95CA-B306EABE25E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18846" y="4219146"/>
            <a:ext cx="4952381" cy="2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2"/>
            <a:ext cx="3169919" cy="3549705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18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34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6606" y="1825624"/>
            <a:ext cx="11460981" cy="44545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TW" sz="3200" dirty="0"/>
              <a:t> </a:t>
            </a:r>
            <a:r>
              <a:rPr lang="en-US" altLang="zh-TW" sz="3600" dirty="0"/>
              <a:t>We propose </a:t>
            </a:r>
            <a:r>
              <a:rPr lang="en-US" altLang="zh-TW" sz="3600" b="1" dirty="0">
                <a:solidFill>
                  <a:srgbClr val="00B050"/>
                </a:solidFill>
              </a:rPr>
              <a:t>RANKCP</a:t>
            </a:r>
            <a:r>
              <a:rPr lang="en-US" altLang="zh-TW" sz="3600" dirty="0"/>
              <a:t> to tackle the problem of</a:t>
            </a:r>
            <a:r>
              <a:rPr lang="zh-TW" altLang="en-US" sz="3600" dirty="0"/>
              <a:t> </a:t>
            </a:r>
            <a:r>
              <a:rPr lang="en-US" altLang="zh-TW" sz="3600" dirty="0"/>
              <a:t>emotion-cause pair extraction: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zh-TW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sz="3200" dirty="0"/>
              <a:t>which </a:t>
            </a:r>
            <a:r>
              <a:rPr lang="en-US" altLang="zh-TW" sz="3200" dirty="0">
                <a:solidFill>
                  <a:srgbClr val="FF0000"/>
                </a:solidFill>
              </a:rPr>
              <a:t>emphasizes</a:t>
            </a:r>
            <a:r>
              <a:rPr lang="zh-TW" altLang="en-US" sz="3200" dirty="0">
                <a:solidFill>
                  <a:srgbClr val="FF0000"/>
                </a:solidFill>
              </a:rPr>
              <a:t> </a:t>
            </a:r>
            <a:r>
              <a:rPr lang="en-US" altLang="zh-TW" sz="3200" dirty="0">
                <a:solidFill>
                  <a:srgbClr val="FF0000"/>
                </a:solidFill>
              </a:rPr>
              <a:t>inter-clause modeling </a:t>
            </a:r>
            <a:r>
              <a:rPr lang="en-US" altLang="zh-TW" sz="3200" dirty="0"/>
              <a:t>from a </a:t>
            </a:r>
            <a:r>
              <a:rPr lang="en-US" altLang="zh-TW" sz="3200" b="1" dirty="0">
                <a:solidFill>
                  <a:srgbClr val="00B050"/>
                </a:solidFill>
              </a:rPr>
              <a:t>ranking perspective</a:t>
            </a:r>
            <a:r>
              <a:rPr lang="en-US" altLang="zh-TW" sz="32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zh-TW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sz="3200" dirty="0"/>
              <a:t>and integrates</a:t>
            </a:r>
            <a:r>
              <a:rPr lang="zh-TW" altLang="en-US" sz="3200" dirty="0"/>
              <a:t> </a:t>
            </a:r>
            <a:r>
              <a:rPr lang="en-US" altLang="zh-TW" sz="3200" b="1" dirty="0">
                <a:solidFill>
                  <a:srgbClr val="00B050"/>
                </a:solidFill>
              </a:rPr>
              <a:t>relative position </a:t>
            </a:r>
            <a:r>
              <a:rPr lang="en-US" altLang="zh-TW" sz="3200" dirty="0"/>
              <a:t>enhanced clause pair ranking.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pPr>
              <a:buFont typeface="Wingdings" panose="05000000000000000000" pitchFamily="2" charset="2"/>
              <a:buChar char="ü"/>
            </a:pPr>
            <a:endParaRPr lang="en-US" altLang="zh-TW" sz="3200" dirty="0"/>
          </a:p>
          <a:p>
            <a:pPr marL="457200" lvl="1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19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540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2"/>
            <a:ext cx="3169919" cy="3211775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/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Method</a:t>
            </a:r>
            <a:endParaRPr lang="en-US" altLang="zh-TW" sz="3200" dirty="0"/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2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87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6DCCED90-37C3-4CF6-9C18-BED4F779E0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23" r="4472"/>
          <a:stretch/>
        </p:blipFill>
        <p:spPr>
          <a:xfrm>
            <a:off x="1643588" y="1217320"/>
            <a:ext cx="8904824" cy="550415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INTRODUCTION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ECPE task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3</a:t>
            </a:fld>
            <a:endParaRPr lang="zh-TW" altLang="en-US" sz="24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141B906-4A8E-4953-A535-59BAA7D9E35E}"/>
              </a:ext>
            </a:extLst>
          </p:cNvPr>
          <p:cNvSpPr/>
          <p:nvPr/>
        </p:nvSpPr>
        <p:spPr>
          <a:xfrm>
            <a:off x="1643588" y="1247466"/>
            <a:ext cx="8904824" cy="3344631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22E8736-3D11-4981-B6BB-3A3A30D6FEEF}"/>
              </a:ext>
            </a:extLst>
          </p:cNvPr>
          <p:cNvSpPr/>
          <p:nvPr/>
        </p:nvSpPr>
        <p:spPr>
          <a:xfrm>
            <a:off x="3581401" y="5526593"/>
            <a:ext cx="5029199" cy="1115367"/>
          </a:xfrm>
          <a:prstGeom prst="rect">
            <a:avLst/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1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4</a:t>
            </a:fld>
            <a:endParaRPr lang="zh-TW" altLang="en-US" sz="24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E29547C1-4FC3-4BB2-B57C-ABD96435920F}"/>
              </a:ext>
            </a:extLst>
          </p:cNvPr>
          <p:cNvSpPr txBox="1">
            <a:spLocks/>
          </p:cNvSpPr>
          <p:nvPr/>
        </p:nvSpPr>
        <p:spPr>
          <a:xfrm>
            <a:off x="652672" y="1524102"/>
            <a:ext cx="10949609" cy="45752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200" b="1" dirty="0"/>
              <a:t>Compare with </a:t>
            </a:r>
            <a:r>
              <a:rPr lang="en-US" altLang="zh-TW" sz="3200" b="1" dirty="0">
                <a:solidFill>
                  <a:srgbClr val="FF0000"/>
                </a:solidFill>
              </a:rPr>
              <a:t>ECPE 2-Step </a:t>
            </a:r>
            <a:r>
              <a:rPr lang="en-US" altLang="zh-TW" sz="3200" b="1" dirty="0"/>
              <a:t>method :</a:t>
            </a:r>
          </a:p>
          <a:p>
            <a:pPr marL="514350" indent="-514350">
              <a:buAutoNum type="arabicPeriod"/>
            </a:pPr>
            <a:r>
              <a:rPr lang="en-US" altLang="zh-TW" dirty="0"/>
              <a:t> </a:t>
            </a:r>
            <a:r>
              <a:rPr lang="en-US" altLang="zh-TW" b="1" dirty="0">
                <a:solidFill>
                  <a:srgbClr val="00B050"/>
                </a:solidFill>
              </a:rPr>
              <a:t>End-to-End</a:t>
            </a:r>
            <a:r>
              <a:rPr lang="zh-TW" altLang="en-US" b="1" dirty="0">
                <a:solidFill>
                  <a:srgbClr val="00B050"/>
                </a:solidFill>
              </a:rPr>
              <a:t> </a:t>
            </a:r>
            <a:r>
              <a:rPr lang="en-US" altLang="zh-TW" dirty="0"/>
              <a:t>model</a:t>
            </a:r>
            <a:r>
              <a:rPr lang="zh-TW" altLang="en-US" b="1" dirty="0"/>
              <a:t> </a:t>
            </a:r>
            <a:r>
              <a:rPr lang="en-US" altLang="zh-TW" dirty="0"/>
              <a:t>(Improve the main shortcoming of </a:t>
            </a:r>
            <a:r>
              <a:rPr lang="en-US" altLang="zh-TW" b="1" dirty="0">
                <a:solidFill>
                  <a:srgbClr val="00B050"/>
                </a:solidFill>
              </a:rPr>
              <a:t>2-step</a:t>
            </a:r>
            <a:r>
              <a:rPr lang="en-US" altLang="zh-TW" dirty="0"/>
              <a:t> method).</a:t>
            </a:r>
          </a:p>
          <a:p>
            <a:pPr marL="514350" indent="-514350">
              <a:buAutoNum type="arabicPeriod"/>
            </a:pPr>
            <a:endParaRPr lang="en-US" altLang="zh-TW" dirty="0"/>
          </a:p>
          <a:p>
            <a:pPr marL="514350" indent="-514350">
              <a:buAutoNum type="arabicPeriod"/>
            </a:pPr>
            <a:r>
              <a:rPr lang="en-US" altLang="zh-TW" dirty="0"/>
              <a:t> Add the concept of </a:t>
            </a:r>
            <a:r>
              <a:rPr lang="en-US" altLang="zh-TW" b="1" dirty="0">
                <a:solidFill>
                  <a:srgbClr val="00B050"/>
                </a:solidFill>
              </a:rPr>
              <a:t>relative position </a:t>
            </a:r>
            <a:r>
              <a:rPr lang="en-US" altLang="zh-TW" dirty="0"/>
              <a:t>when calculating the relationship.</a:t>
            </a:r>
          </a:p>
          <a:p>
            <a:pPr marL="514350" indent="-514350">
              <a:buAutoNum type="arabicPeriod"/>
            </a:pPr>
            <a:endParaRPr lang="en-US" altLang="zh-TW" dirty="0"/>
          </a:p>
          <a:p>
            <a:pPr marL="514350" indent="-514350">
              <a:buAutoNum type="arabicPeriod"/>
            </a:pPr>
            <a:r>
              <a:rPr lang="en-US" altLang="zh-TW" dirty="0"/>
              <a:t>Join the </a:t>
            </a:r>
            <a:r>
              <a:rPr lang="en-US" altLang="zh-TW" b="1" dirty="0">
                <a:solidFill>
                  <a:srgbClr val="00B050"/>
                </a:solidFill>
              </a:rPr>
              <a:t>ranking perspective </a:t>
            </a:r>
            <a:r>
              <a:rPr lang="en-US" altLang="zh-TW" dirty="0"/>
              <a:t>to solve the candidate's extraction.</a:t>
            </a:r>
          </a:p>
        </p:txBody>
      </p:sp>
    </p:spTree>
    <p:extLst>
      <p:ext uri="{BB962C8B-B14F-4D97-AF65-F5344CB8AC3E}">
        <p14:creationId xmlns:p14="http://schemas.microsoft.com/office/powerpoint/2010/main" val="34777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2"/>
            <a:ext cx="3169919" cy="3251531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/>
              <a:t>Method</a:t>
            </a:r>
            <a:endParaRPr lang="en-US" altLang="zh-TW" sz="3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5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30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Problem definition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6</a:t>
            </a:fld>
            <a:endParaRPr lang="zh-TW" altLang="en-US" sz="2400" dirty="0"/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9F9D402E-79C3-4340-9D02-D3623E7243A7}"/>
              </a:ext>
            </a:extLst>
          </p:cNvPr>
          <p:cNvSpPr txBox="1">
            <a:spLocks/>
          </p:cNvSpPr>
          <p:nvPr/>
        </p:nvSpPr>
        <p:spPr>
          <a:xfrm>
            <a:off x="838198" y="2076721"/>
            <a:ext cx="10230293" cy="132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200" b="1" dirty="0">
                <a:solidFill>
                  <a:srgbClr val="00B050"/>
                </a:solidFill>
                <a:cs typeface="Times New Roman" panose="02020603050405020304" pitchFamily="18" charset="0"/>
              </a:rPr>
              <a:t>Input</a:t>
            </a:r>
            <a:r>
              <a:rPr lang="en-US" altLang="zh-TW" sz="3200" b="1" dirty="0"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cs typeface="Times New Roman" panose="02020603050405020304" pitchFamily="18" charset="0"/>
              </a:rPr>
              <a:t>a document </a:t>
            </a:r>
            <a:r>
              <a:rPr lang="en-US" altLang="zh-TW" dirty="0"/>
              <a:t>contains multiple clauses : </a:t>
            </a:r>
            <a:r>
              <a:rPr lang="en-US" altLang="zh-TW" b="1" dirty="0">
                <a:solidFill>
                  <a:srgbClr val="00B050"/>
                </a:solidFill>
              </a:rPr>
              <a:t>d = [c</a:t>
            </a:r>
            <a:r>
              <a:rPr lang="en-US" altLang="zh-TW" b="1" baseline="-25000" dirty="0">
                <a:solidFill>
                  <a:srgbClr val="00B050"/>
                </a:solidFill>
              </a:rPr>
              <a:t>1</a:t>
            </a:r>
            <a:r>
              <a:rPr lang="en-US" altLang="zh-TW" b="1" dirty="0">
                <a:solidFill>
                  <a:srgbClr val="00B050"/>
                </a:solidFill>
              </a:rPr>
              <a:t>, c</a:t>
            </a:r>
            <a:r>
              <a:rPr lang="en-US" altLang="zh-TW" b="1" baseline="-25000" dirty="0">
                <a:solidFill>
                  <a:srgbClr val="00B050"/>
                </a:solidFill>
              </a:rPr>
              <a:t>2</a:t>
            </a:r>
            <a:r>
              <a:rPr lang="en-US" altLang="zh-TW" b="1" dirty="0">
                <a:solidFill>
                  <a:srgbClr val="00B050"/>
                </a:solidFill>
              </a:rPr>
              <a:t>, … , </a:t>
            </a:r>
            <a:r>
              <a:rPr lang="en-US" altLang="zh-TW" b="1" dirty="0" err="1">
                <a:solidFill>
                  <a:srgbClr val="00B050"/>
                </a:solidFill>
              </a:rPr>
              <a:t>c</a:t>
            </a:r>
            <a:r>
              <a:rPr lang="en-US" altLang="zh-TW" b="1" baseline="-25000" dirty="0" err="1">
                <a:solidFill>
                  <a:srgbClr val="00B050"/>
                </a:solidFill>
              </a:rPr>
              <a:t>|d</a:t>
            </a:r>
            <a:r>
              <a:rPr lang="en-US" altLang="zh-TW" b="1" baseline="-25000" dirty="0">
                <a:solidFill>
                  <a:srgbClr val="00B050"/>
                </a:solidFill>
              </a:rPr>
              <a:t>|</a:t>
            </a:r>
            <a:r>
              <a:rPr lang="en-US" altLang="zh-TW" b="1" dirty="0">
                <a:solidFill>
                  <a:srgbClr val="00B050"/>
                </a:solidFill>
              </a:rPr>
              <a:t>]</a:t>
            </a:r>
          </a:p>
          <a:p>
            <a:pPr lvl="1"/>
            <a:r>
              <a:rPr lang="en-US" altLang="zh-TW" sz="2800" dirty="0"/>
              <a:t>Each c</a:t>
            </a:r>
            <a:r>
              <a:rPr lang="en-US" altLang="zh-TW" sz="2800" baseline="-25000" dirty="0"/>
              <a:t>i</a:t>
            </a:r>
            <a:r>
              <a:rPr lang="en-US" altLang="zh-TW" sz="2800" dirty="0"/>
              <a:t> also contains multiple words : </a:t>
            </a:r>
            <a:r>
              <a:rPr lang="en-US" altLang="zh-TW" sz="2800" b="1" dirty="0">
                <a:solidFill>
                  <a:srgbClr val="00B050"/>
                </a:solidFill>
              </a:rPr>
              <a:t>c</a:t>
            </a:r>
            <a:r>
              <a:rPr lang="en-US" altLang="zh-TW" sz="2800" b="1" baseline="-25000" dirty="0">
                <a:solidFill>
                  <a:srgbClr val="00B050"/>
                </a:solidFill>
              </a:rPr>
              <a:t>i</a:t>
            </a:r>
            <a:r>
              <a:rPr lang="en-US" altLang="zh-TW" sz="2800" b="1" dirty="0">
                <a:solidFill>
                  <a:srgbClr val="00B050"/>
                </a:solidFill>
              </a:rPr>
              <a:t> = [w</a:t>
            </a:r>
            <a:r>
              <a:rPr lang="en-US" altLang="zh-TW" sz="2800" b="1" baseline="-25000" dirty="0">
                <a:solidFill>
                  <a:srgbClr val="00B050"/>
                </a:solidFill>
              </a:rPr>
              <a:t>i,1</a:t>
            </a:r>
            <a:r>
              <a:rPr lang="en-US" altLang="zh-TW" sz="2800" b="1" dirty="0">
                <a:solidFill>
                  <a:srgbClr val="00B050"/>
                </a:solidFill>
              </a:rPr>
              <a:t>,w</a:t>
            </a:r>
            <a:r>
              <a:rPr lang="en-US" altLang="zh-TW" sz="2800" b="1" baseline="-25000" dirty="0">
                <a:solidFill>
                  <a:srgbClr val="00B050"/>
                </a:solidFill>
              </a:rPr>
              <a:t>i,2</a:t>
            </a:r>
            <a:r>
              <a:rPr lang="en-US" altLang="zh-TW" sz="2800" b="1" dirty="0">
                <a:solidFill>
                  <a:srgbClr val="00B050"/>
                </a:solidFill>
              </a:rPr>
              <a:t>, … ,</a:t>
            </a:r>
            <a:r>
              <a:rPr lang="en-US" altLang="zh-TW" sz="2800" b="1" dirty="0" err="1">
                <a:solidFill>
                  <a:srgbClr val="00B050"/>
                </a:solidFill>
              </a:rPr>
              <a:t>w</a:t>
            </a:r>
            <a:r>
              <a:rPr lang="en-US" altLang="zh-TW" sz="2800" b="1" baseline="-25000" dirty="0" err="1">
                <a:solidFill>
                  <a:srgbClr val="00B050"/>
                </a:solidFill>
              </a:rPr>
              <a:t>i</a:t>
            </a:r>
            <a:r>
              <a:rPr lang="en-US" altLang="zh-TW" sz="2800" b="1" baseline="-25000" dirty="0">
                <a:solidFill>
                  <a:srgbClr val="00B050"/>
                </a:solidFill>
              </a:rPr>
              <a:t>,|ci|</a:t>
            </a:r>
            <a:r>
              <a:rPr lang="en-US" altLang="zh-TW" sz="2800" b="1" dirty="0">
                <a:solidFill>
                  <a:srgbClr val="00B050"/>
                </a:solidFill>
              </a:rPr>
              <a:t>]</a:t>
            </a:r>
          </a:p>
          <a:p>
            <a:pPr marL="457200" lvl="1" indent="0">
              <a:buNone/>
            </a:pPr>
            <a:r>
              <a:rPr lang="en-US" altLang="zh-TW" sz="60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E14A8E5C-D76B-4E43-8654-890812FE427F}"/>
              </a:ext>
            </a:extLst>
          </p:cNvPr>
          <p:cNvSpPr txBox="1">
            <a:spLocks/>
          </p:cNvSpPr>
          <p:nvPr/>
        </p:nvSpPr>
        <p:spPr>
          <a:xfrm>
            <a:off x="838198" y="3788317"/>
            <a:ext cx="10230293" cy="955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200" b="1" dirty="0">
                <a:solidFill>
                  <a:srgbClr val="00B0F0"/>
                </a:solidFill>
                <a:cs typeface="Times New Roman" panose="02020603050405020304" pitchFamily="18" charset="0"/>
              </a:rPr>
              <a:t>Output </a:t>
            </a:r>
            <a:r>
              <a:rPr lang="en-US" altLang="zh-TW" sz="3200" dirty="0">
                <a:cs typeface="Times New Roman" panose="02020603050405020304" pitchFamily="18" charset="0"/>
              </a:rPr>
              <a:t>is</a:t>
            </a:r>
            <a:r>
              <a:rPr lang="en-US" altLang="zh-TW" sz="3200" b="1" dirty="0">
                <a:cs typeface="Times New Roman" panose="02020603050405020304" pitchFamily="18" charset="0"/>
              </a:rPr>
              <a:t> </a:t>
            </a:r>
            <a:r>
              <a:rPr lang="en-US" altLang="zh-TW" dirty="0"/>
              <a:t>emotion-cause pairs in d : </a:t>
            </a:r>
            <a:r>
              <a:rPr lang="fr-FR" altLang="zh-TW" b="1" dirty="0">
                <a:solidFill>
                  <a:srgbClr val="00B0F0"/>
                </a:solidFill>
              </a:rPr>
              <a:t>P = { ... , c</a:t>
            </a:r>
            <a:r>
              <a:rPr lang="fr-FR" altLang="zh-TW" b="1" baseline="30000" dirty="0">
                <a:solidFill>
                  <a:srgbClr val="00B0F0"/>
                </a:solidFill>
              </a:rPr>
              <a:t>emo </a:t>
            </a:r>
            <a:r>
              <a:rPr lang="fr-FR" altLang="zh-TW" b="1" dirty="0">
                <a:solidFill>
                  <a:srgbClr val="00B0F0"/>
                </a:solidFill>
              </a:rPr>
              <a:t>-c</a:t>
            </a:r>
            <a:r>
              <a:rPr lang="fr-FR" altLang="zh-TW" b="1" baseline="30000" dirty="0">
                <a:solidFill>
                  <a:srgbClr val="00B0F0"/>
                </a:solidFill>
              </a:rPr>
              <a:t>cau</a:t>
            </a:r>
            <a:r>
              <a:rPr lang="fr-FR" altLang="zh-TW" b="1" dirty="0">
                <a:solidFill>
                  <a:srgbClr val="00B0F0"/>
                </a:solidFill>
              </a:rPr>
              <a:t>, ... }</a:t>
            </a:r>
            <a:r>
              <a:rPr lang="en-US" altLang="zh-TW" sz="28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endParaRPr lang="en-US" altLang="zh-TW" b="1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altLang="zh-TW" sz="60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029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>
            <a:extLst>
              <a:ext uri="{FF2B5EF4-FFF2-40B4-BE49-F238E27FC236}">
                <a16:creationId xmlns:a16="http://schemas.microsoft.com/office/drawing/2014/main" id="{A6F069CA-393F-4AE7-BD07-06FCFBA8493D}"/>
              </a:ext>
            </a:extLst>
          </p:cNvPr>
          <p:cNvSpPr txBox="1">
            <a:spLocks/>
          </p:cNvSpPr>
          <p:nvPr/>
        </p:nvSpPr>
        <p:spPr>
          <a:xfrm>
            <a:off x="838200" y="3852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0070C0"/>
                </a:solidFill>
              </a:rPr>
              <a:t>FRAMEWORK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0" name="投影片編號版面配置區 3">
            <a:extLst>
              <a:ext uri="{FF2B5EF4-FFF2-40B4-BE49-F238E27FC236}">
                <a16:creationId xmlns:a16="http://schemas.microsoft.com/office/drawing/2014/main" id="{E61FC2A6-B5A8-4C4E-8952-FAE3CB25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7</a:t>
            </a:fld>
            <a:endParaRPr lang="zh-TW" altLang="en-US" sz="2400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BFB2645-03BC-4F12-A058-03A36EDD4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7376"/>
            <a:ext cx="12181285" cy="455134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64831A6-2FC1-4F14-AAA4-BCD8A01E6066}"/>
              </a:ext>
            </a:extLst>
          </p:cNvPr>
          <p:cNvSpPr/>
          <p:nvPr/>
        </p:nvSpPr>
        <p:spPr>
          <a:xfrm>
            <a:off x="156432" y="1629303"/>
            <a:ext cx="2707348" cy="422888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AD04ABB-1C28-4D0B-998B-8E0B30465A8C}"/>
              </a:ext>
            </a:extLst>
          </p:cNvPr>
          <p:cNvSpPr/>
          <p:nvPr/>
        </p:nvSpPr>
        <p:spPr>
          <a:xfrm>
            <a:off x="2875503" y="1629303"/>
            <a:ext cx="4017666" cy="422888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61AFC3D-CF53-40AC-9484-5C56548C3135}"/>
              </a:ext>
            </a:extLst>
          </p:cNvPr>
          <p:cNvSpPr/>
          <p:nvPr/>
        </p:nvSpPr>
        <p:spPr>
          <a:xfrm>
            <a:off x="6906566" y="1629303"/>
            <a:ext cx="4980634" cy="422888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976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>
            <a:extLst>
              <a:ext uri="{FF2B5EF4-FFF2-40B4-BE49-F238E27FC236}">
                <a16:creationId xmlns:a16="http://schemas.microsoft.com/office/drawing/2014/main" id="{82BEACB8-99BB-4167-A706-4613862465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47" r="80367" b="19131"/>
          <a:stretch/>
        </p:blipFill>
        <p:spPr>
          <a:xfrm>
            <a:off x="8807480" y="0"/>
            <a:ext cx="3380518" cy="4742822"/>
          </a:xfrm>
          <a:prstGeom prst="rect">
            <a:avLst/>
          </a:prstGeom>
        </p:spPr>
      </p:pic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Document Encoding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8</a:t>
            </a:fld>
            <a:endParaRPr lang="zh-TW" altLang="en-US" sz="2400" dirty="0"/>
          </a:p>
        </p:txBody>
      </p:sp>
      <p:sp>
        <p:nvSpPr>
          <p:cNvPr id="15" name="內容版面配置區 6">
            <a:extLst>
              <a:ext uri="{FF2B5EF4-FFF2-40B4-BE49-F238E27FC236}">
                <a16:creationId xmlns:a16="http://schemas.microsoft.com/office/drawing/2014/main" id="{923CBD87-D394-4E25-BA9E-0D02C58BF6D5}"/>
              </a:ext>
            </a:extLst>
          </p:cNvPr>
          <p:cNvSpPr txBox="1">
            <a:spLocks/>
          </p:cNvSpPr>
          <p:nvPr/>
        </p:nvSpPr>
        <p:spPr>
          <a:xfrm>
            <a:off x="736701" y="1804189"/>
            <a:ext cx="7327605" cy="192375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sz="3600" dirty="0"/>
              <a:t>Word-level Bi-LSTM modules :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sz="3200" dirty="0"/>
              <a:t>c</a:t>
            </a:r>
            <a:r>
              <a:rPr lang="en-US" altLang="zh-TW" sz="3200" baseline="-25000" dirty="0"/>
              <a:t>i </a:t>
            </a:r>
            <a:r>
              <a:rPr lang="en-US" altLang="zh-TW" sz="3200" dirty="0"/>
              <a:t>‘s each word =</a:t>
            </a:r>
          </a:p>
          <a:p>
            <a:pPr marL="457200" lvl="1" indent="0">
              <a:buNone/>
            </a:pPr>
            <a:r>
              <a:rPr lang="en-US" altLang="zh-TW" sz="3200" dirty="0"/>
              <a:t>     get </a:t>
            </a:r>
            <a:r>
              <a:rPr lang="en-US" altLang="zh-TW" sz="3200" b="1" dirty="0">
                <a:solidFill>
                  <a:srgbClr val="00B050"/>
                </a:solidFill>
              </a:rPr>
              <a:t>hidden state </a:t>
            </a:r>
            <a:endParaRPr lang="en-US" altLang="zh-TW" sz="3200" b="1" baseline="-25000" dirty="0">
              <a:solidFill>
                <a:srgbClr val="00B05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8C9DBCD-2469-4994-BB92-57E5A96FB756}"/>
              </a:ext>
            </a:extLst>
          </p:cNvPr>
          <p:cNvSpPr/>
          <p:nvPr/>
        </p:nvSpPr>
        <p:spPr>
          <a:xfrm>
            <a:off x="10309609" y="723482"/>
            <a:ext cx="828873" cy="401934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6">
            <a:extLst>
              <a:ext uri="{FF2B5EF4-FFF2-40B4-BE49-F238E27FC236}">
                <a16:creationId xmlns:a16="http://schemas.microsoft.com/office/drawing/2014/main" id="{FED2CD0F-18B0-4644-A5BF-7FF5527E4DC1}"/>
              </a:ext>
            </a:extLst>
          </p:cNvPr>
          <p:cNvSpPr txBox="1">
            <a:spLocks/>
          </p:cNvSpPr>
          <p:nvPr/>
        </p:nvSpPr>
        <p:spPr>
          <a:xfrm>
            <a:off x="728810" y="4230974"/>
            <a:ext cx="7327605" cy="212537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sz="3600" dirty="0"/>
              <a:t>And each </a:t>
            </a:r>
            <a:r>
              <a:rPr lang="en-US" altLang="zh-TW" sz="3600" dirty="0" err="1"/>
              <a:t>c</a:t>
            </a:r>
            <a:r>
              <a:rPr lang="en-US" altLang="zh-TW" sz="3600" baseline="-25000" dirty="0" err="1"/>
              <a:t>i</a:t>
            </a:r>
            <a:r>
              <a:rPr lang="en-US" altLang="zh-TW" sz="3600" dirty="0" err="1"/>
              <a:t>’s</a:t>
            </a:r>
            <a:r>
              <a:rPr lang="en-US" altLang="zh-TW" sz="3600" dirty="0"/>
              <a:t> representation </a:t>
            </a:r>
            <a:r>
              <a:rPr lang="en-US" altLang="zh-TW" sz="3600" dirty="0">
                <a:solidFill>
                  <a:srgbClr val="0070C0"/>
                </a:solidFill>
              </a:rPr>
              <a:t>h</a:t>
            </a:r>
            <a:r>
              <a:rPr lang="en-US" altLang="zh-TW" sz="3600" baseline="30000" dirty="0">
                <a:solidFill>
                  <a:srgbClr val="0070C0"/>
                </a:solidFill>
              </a:rPr>
              <a:t>i</a:t>
            </a:r>
            <a:r>
              <a:rPr lang="en-US" altLang="zh-TW" sz="3600" dirty="0"/>
              <a:t>: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sz="3200" dirty="0"/>
              <a:t> </a:t>
            </a:r>
            <a:endParaRPr lang="en-US" altLang="zh-TW" sz="32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zh-TW" dirty="0">
              <a:solidFill>
                <a:srgbClr val="0070C0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D90CB6A-F10D-4FCF-AE7F-80D1DF2E0615}"/>
              </a:ext>
            </a:extLst>
          </p:cNvPr>
          <p:cNvSpPr/>
          <p:nvPr/>
        </p:nvSpPr>
        <p:spPr>
          <a:xfrm>
            <a:off x="11148995" y="723481"/>
            <a:ext cx="1039003" cy="401933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1D1AC35-9229-4436-9636-622E978AB3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9760" y="2920192"/>
            <a:ext cx="2579536" cy="508808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2865A20-1F35-4D66-80AB-479172E4BE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0309" y="2380494"/>
            <a:ext cx="2622100" cy="50950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514BCC87-DDA8-467D-AA45-4C3D408538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8563" y="4758998"/>
            <a:ext cx="2531940" cy="608639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24EAEE9C-0894-4A11-8087-227F6FE47B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7839" y="5410265"/>
            <a:ext cx="5828474" cy="661214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FAE2F21E-0EFB-44FF-BA22-AF4D37B39E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5471" y="5515212"/>
            <a:ext cx="2516236" cy="488589"/>
          </a:xfrm>
          <a:prstGeom prst="rect">
            <a:avLst/>
          </a:prstGeom>
        </p:spPr>
      </p:pic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49D7547B-B342-4208-8F9B-4586EE806865}"/>
              </a:ext>
            </a:extLst>
          </p:cNvPr>
          <p:cNvCxnSpPr>
            <a:cxnSpLocks/>
          </p:cNvCxnSpPr>
          <p:nvPr/>
        </p:nvCxnSpPr>
        <p:spPr>
          <a:xfrm flipH="1">
            <a:off x="11668496" y="4849552"/>
            <a:ext cx="235320" cy="9962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文字方塊 1"/>
          <p:cNvSpPr txBox="1"/>
          <p:nvPr/>
        </p:nvSpPr>
        <p:spPr>
          <a:xfrm>
            <a:off x="10233757" y="5004636"/>
            <a:ext cx="1267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C000"/>
                </a:solidFill>
              </a:rPr>
              <a:t>Bi-RNN</a:t>
            </a:r>
            <a:endParaRPr lang="zh-TW" altLang="en-US" sz="2400" b="1" dirty="0">
              <a:solidFill>
                <a:srgbClr val="FFC000"/>
              </a:solidFill>
            </a:endParaRPr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49D7547B-B342-4208-8F9B-4586EE806865}"/>
              </a:ext>
            </a:extLst>
          </p:cNvPr>
          <p:cNvCxnSpPr>
            <a:cxnSpLocks/>
          </p:cNvCxnSpPr>
          <p:nvPr/>
        </p:nvCxnSpPr>
        <p:spPr>
          <a:xfrm flipH="1">
            <a:off x="9673589" y="4832592"/>
            <a:ext cx="570778" cy="59285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文字方塊 3"/>
          <p:cNvSpPr txBox="1"/>
          <p:nvPr/>
        </p:nvSpPr>
        <p:spPr>
          <a:xfrm>
            <a:off x="10309609" y="5894684"/>
            <a:ext cx="218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(C</a:t>
            </a:r>
            <a:r>
              <a:rPr lang="en-US" altLang="zh-TW" sz="2400" b="1" baseline="-25000" dirty="0" smtClean="0"/>
              <a:t>1</a:t>
            </a:r>
            <a:r>
              <a:rPr lang="en-US" altLang="zh-TW" sz="2400" b="1" dirty="0" smtClean="0"/>
              <a:t>,C</a:t>
            </a:r>
            <a:r>
              <a:rPr lang="en-US" altLang="zh-TW" sz="2400" b="1" baseline="-25000" dirty="0" smtClean="0"/>
              <a:t>2</a:t>
            </a:r>
            <a:r>
              <a:rPr lang="en-US" altLang="zh-TW" sz="2400" b="1" dirty="0" smtClean="0"/>
              <a:t>…C</a:t>
            </a:r>
            <a:r>
              <a:rPr lang="en-US" altLang="zh-TW" sz="2400" b="1" baseline="-25000" dirty="0" smtClean="0"/>
              <a:t>|D|</a:t>
            </a:r>
            <a:r>
              <a:rPr lang="en-US" altLang="zh-TW" sz="2400" b="1" dirty="0" smtClean="0"/>
              <a:t>)</a:t>
            </a:r>
            <a:endParaRPr lang="zh-TW" alt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7902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內容版面配置區 6">
            <a:extLst>
              <a:ext uri="{FF2B5EF4-FFF2-40B4-BE49-F238E27FC236}">
                <a16:creationId xmlns:a16="http://schemas.microsoft.com/office/drawing/2014/main" id="{9810D09E-3CB0-49CE-B351-622AA4484BFE}"/>
              </a:ext>
            </a:extLst>
          </p:cNvPr>
          <p:cNvSpPr txBox="1">
            <a:spLocks/>
          </p:cNvSpPr>
          <p:nvPr/>
        </p:nvSpPr>
        <p:spPr>
          <a:xfrm>
            <a:off x="7531063" y="4502868"/>
            <a:ext cx="4466669" cy="211899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First layer’s input</a:t>
            </a:r>
          </a:p>
          <a:p>
            <a:endParaRPr lang="en-US" altLang="zh-TW" dirty="0"/>
          </a:p>
          <a:p>
            <a:r>
              <a:rPr lang="en-US" altLang="zh-TW" dirty="0"/>
              <a:t>And last layer’s output</a:t>
            </a:r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Inter-Clause Relationship Modeling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9</a:t>
            </a:fld>
            <a:endParaRPr lang="zh-TW" altLang="en-US" sz="2400" dirty="0"/>
          </a:p>
        </p:txBody>
      </p:sp>
      <p:sp>
        <p:nvSpPr>
          <p:cNvPr id="15" name="內容版面配置區 6">
            <a:extLst>
              <a:ext uri="{FF2B5EF4-FFF2-40B4-BE49-F238E27FC236}">
                <a16:creationId xmlns:a16="http://schemas.microsoft.com/office/drawing/2014/main" id="{923CBD87-D394-4E25-BA9E-0D02C58BF6D5}"/>
              </a:ext>
            </a:extLst>
          </p:cNvPr>
          <p:cNvSpPr txBox="1">
            <a:spLocks/>
          </p:cNvSpPr>
          <p:nvPr/>
        </p:nvSpPr>
        <p:spPr>
          <a:xfrm>
            <a:off x="736702" y="1804187"/>
            <a:ext cx="6628740" cy="4917288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Each clause aggregating neighboring clauses’ information using self-attention </a:t>
            </a:r>
          </a:p>
          <a:p>
            <a:pPr lvl="1"/>
            <a:r>
              <a:rPr lang="en-US" altLang="zh-TW" b="1" dirty="0">
                <a:solidFill>
                  <a:srgbClr val="00B050"/>
                </a:solidFill>
              </a:rPr>
              <a:t>Graph attention network</a:t>
            </a:r>
            <a:r>
              <a:rPr lang="en-US" altLang="zh-TW" dirty="0"/>
              <a:t>: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C9A24F29-8226-45A9-9CEF-A7320C697C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589" t="7147" r="49317" b="11443"/>
          <a:stretch/>
        </p:blipFill>
        <p:spPr>
          <a:xfrm>
            <a:off x="8482637" y="0"/>
            <a:ext cx="3655771" cy="4431323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C02F38EC-B0D2-4B52-87C2-9BBF27AB73E3}"/>
              </a:ext>
            </a:extLst>
          </p:cNvPr>
          <p:cNvSpPr/>
          <p:nvPr/>
        </p:nvSpPr>
        <p:spPr>
          <a:xfrm>
            <a:off x="8398296" y="851730"/>
            <a:ext cx="3740112" cy="288679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4CA6327-9FCB-4213-8ED3-FF41B14E4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300" y="3040358"/>
            <a:ext cx="5971908" cy="1402493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CFAFAC5B-3ABB-4994-A9C1-68C91EA596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2300" y="4556349"/>
            <a:ext cx="5439902" cy="184254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F530801-56B1-4ABC-B4E4-6AA5265B6E2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3324"/>
          <a:stretch/>
        </p:blipFill>
        <p:spPr>
          <a:xfrm>
            <a:off x="7771739" y="5050022"/>
            <a:ext cx="3104762" cy="41274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E94B5947-4C11-47A2-9F0B-BBD28AEEAB1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961"/>
          <a:stretch/>
        </p:blipFill>
        <p:spPr>
          <a:xfrm>
            <a:off x="7771739" y="6039774"/>
            <a:ext cx="3190476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6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8055</TotalTime>
  <Words>636</Words>
  <Application>Microsoft Office PowerPoint</Application>
  <PresentationFormat>寬螢幕</PresentationFormat>
  <Paragraphs>150</Paragraphs>
  <Slides>19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Effective Inter-Clause Modeling for End-to-End  Emotion-Cause Pair Extraction</vt:lpstr>
      <vt:lpstr>OUTLINE</vt:lpstr>
      <vt:lpstr>INTRODUCTION ECPE task</vt:lpstr>
      <vt:lpstr>INTRODUCTION</vt:lpstr>
      <vt:lpstr>OUTLINE</vt:lpstr>
      <vt:lpstr>METHOD  Problem definition</vt:lpstr>
      <vt:lpstr>PowerPoint 簡報</vt:lpstr>
      <vt:lpstr>METHOD  Document Encoding</vt:lpstr>
      <vt:lpstr>METHOD  Inter-Clause Relationship Modeling</vt:lpstr>
      <vt:lpstr>METHOD Pre-predict emotion and cause </vt:lpstr>
      <vt:lpstr>METHOD Relative position embedding  </vt:lpstr>
      <vt:lpstr>METHOD  Pair prediction (Ranking)</vt:lpstr>
      <vt:lpstr>METHOD  Loss function</vt:lpstr>
      <vt:lpstr>OUTLINE</vt:lpstr>
      <vt:lpstr>EXPERIMENT DataSets</vt:lpstr>
      <vt:lpstr>EXPERIMENT Evaluation on the ECPE Task</vt:lpstr>
      <vt:lpstr>EXPERIMENT Case Analysis</vt:lpstr>
      <vt:lpstr>OUTLINE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Spirits</dc:creator>
  <cp:lastModifiedBy>2F會議室</cp:lastModifiedBy>
  <cp:revision>562</cp:revision>
  <dcterms:created xsi:type="dcterms:W3CDTF">2019-11-20T15:31:16Z</dcterms:created>
  <dcterms:modified xsi:type="dcterms:W3CDTF">2020-12-22T07:31:45Z</dcterms:modified>
</cp:coreProperties>
</file>